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21945600" cx="32918400"/>
  <p:notesSz cx="6858000" cy="9144000"/>
  <p:embeddedFontLst>
    <p:embeddedFont>
      <p:font typeface="Garamond"/>
      <p:regular r:id="rId6"/>
      <p:bold r:id="rId7"/>
      <p:italic r:id="rId8"/>
      <p:boldItalic r:id="rId9"/>
    </p:embeddedFont>
    <p:embeddedFont>
      <p:font typeface="EB Garamond"/>
      <p:regular r:id="rId10"/>
      <p:bold r:id="rId11"/>
      <p:italic r:id="rId12"/>
      <p:boldItalic r:id="rId13"/>
    </p:embeddedFont>
    <p:embeddedFont>
      <p:font typeface="Helvetica Neue"/>
      <p:regular r:id="rId14"/>
      <p:bold r:id="rId15"/>
      <p:italic r:id="rId16"/>
      <p:boldItalic r:id="rId17"/>
    </p:embeddedFont>
    <p:embeddedFont>
      <p:font typeface="Arial Black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av7rsjaAE/a5e+SEqldzseTq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bold.fntdata"/><Relationship Id="rId10" Type="http://schemas.openxmlformats.org/officeDocument/2006/relationships/font" Target="fonts/EBGaramond-regular.fntdata"/><Relationship Id="rId13" Type="http://schemas.openxmlformats.org/officeDocument/2006/relationships/font" Target="fonts/EBGaramond-boldItalic.fntdata"/><Relationship Id="rId12" Type="http://schemas.openxmlformats.org/officeDocument/2006/relationships/font" Target="fonts/EBGaramon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Garamond-boldItalic.fntdata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font" Target="fonts/Garamond-regular.fntdata"/><Relationship Id="rId18" Type="http://schemas.openxmlformats.org/officeDocument/2006/relationships/font" Target="fonts/ArialBlack-regular.fntdata"/><Relationship Id="rId7" Type="http://schemas.openxmlformats.org/officeDocument/2006/relationships/font" Target="fonts/Garamond-bold.fntdata"/><Relationship Id="rId8" Type="http://schemas.openxmlformats.org/officeDocument/2006/relationships/font" Target="fonts/Garamon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4425" y="1143000"/>
            <a:ext cx="4629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1114425" y="1143000"/>
            <a:ext cx="4629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TEXT BOXES ARE </a:t>
            </a:r>
            <a:r>
              <a:rPr lang="en-US" u="none" strike="sngStrike"/>
              <a:t>18.49”  </a:t>
            </a:r>
            <a:r>
              <a:rPr lang="en-US"/>
              <a:t>by 10.7” wide</a:t>
            </a:r>
            <a:endParaRPr/>
          </a:p>
        </p:txBody>
      </p:sp>
      <p:sp>
        <p:nvSpPr>
          <p:cNvPr id="87" name="Google Shape;8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2468880" y="3591562"/>
            <a:ext cx="27980640" cy="7640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4114800" y="11526522"/>
            <a:ext cx="24688800" cy="5298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 rot="5400000">
            <a:off x="9497059" y="-1391919"/>
            <a:ext cx="13924282" cy="2839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 rot="5400000">
            <a:off x="17807306" y="6918326"/>
            <a:ext cx="18597882" cy="709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3405506" y="26036"/>
            <a:ext cx="18597882" cy="20882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2245997" y="5471167"/>
            <a:ext cx="28392120" cy="91287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2245997" y="14686287"/>
            <a:ext cx="28392120" cy="4800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760"/>
              <a:buNone/>
              <a:defRPr sz="576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2263140" y="5842000"/>
            <a:ext cx="13990320" cy="13924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16664940" y="5842000"/>
            <a:ext cx="13990320" cy="13924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2267428" y="1168405"/>
            <a:ext cx="28392120" cy="424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267431" y="5379722"/>
            <a:ext cx="13926024" cy="2636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1pPr>
            <a:lvl2pPr indent="-2286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2pPr>
            <a:lvl3pPr indent="-228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b="1" sz="5760"/>
            </a:lvl3pPr>
            <a:lvl4pPr indent="-2286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4pPr>
            <a:lvl5pPr indent="-2286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5pPr>
            <a:lvl6pPr indent="-2286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6pPr>
            <a:lvl7pPr indent="-2286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7pPr>
            <a:lvl8pPr indent="-2286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8pPr>
            <a:lvl9pPr indent="-2286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2267431" y="8016240"/>
            <a:ext cx="13926024" cy="1179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16664942" y="5379722"/>
            <a:ext cx="13994608" cy="2636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1pPr>
            <a:lvl2pPr indent="-2286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2pPr>
            <a:lvl3pPr indent="-228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b="1" sz="5760"/>
            </a:lvl3pPr>
            <a:lvl4pPr indent="-2286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4pPr>
            <a:lvl5pPr indent="-2286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5pPr>
            <a:lvl6pPr indent="-2286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6pPr>
            <a:lvl7pPr indent="-2286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7pPr>
            <a:lvl8pPr indent="-2286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8pPr>
            <a:lvl9pPr indent="-2286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16664942" y="8016240"/>
            <a:ext cx="13994608" cy="1179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2267428" y="1463040"/>
            <a:ext cx="10617041" cy="5120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40"/>
              <a:buFont typeface="Calibri"/>
              <a:buNone/>
              <a:defRPr sz="102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13994608" y="3159765"/>
            <a:ext cx="16664940" cy="155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78839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0240"/>
              <a:buChar char="•"/>
              <a:defRPr sz="10240"/>
            </a:lvl1pPr>
            <a:lvl2pPr indent="-79756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960"/>
              <a:buChar char="•"/>
              <a:defRPr sz="8960"/>
            </a:lvl2pPr>
            <a:lvl3pPr indent="-71628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Char char="•"/>
              <a:defRPr sz="7680"/>
            </a:lvl3pPr>
            <a:lvl4pPr indent="-6350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4pPr>
            <a:lvl5pPr indent="-6350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5pPr>
            <a:lvl6pPr indent="-6350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2267428" y="6583680"/>
            <a:ext cx="10617041" cy="1219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1pPr>
            <a:lvl2pPr indent="-2286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/>
            </a:lvl2pPr>
            <a:lvl3pPr indent="-228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40"/>
              <a:buNone/>
              <a:defRPr sz="3840"/>
            </a:lvl3pPr>
            <a:lvl4pPr indent="-2286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indent="-2286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indent="-2286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indent="-2286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indent="-2286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indent="-2286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2267428" y="1463040"/>
            <a:ext cx="10617041" cy="5120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40"/>
              <a:buFont typeface="Calibri"/>
              <a:buNone/>
              <a:defRPr sz="102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13994608" y="3159765"/>
            <a:ext cx="16664940" cy="15595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2267428" y="6583680"/>
            <a:ext cx="10617041" cy="1219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1pPr>
            <a:lvl2pPr indent="-2286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/>
            </a:lvl2pPr>
            <a:lvl3pPr indent="-228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40"/>
              <a:buNone/>
              <a:defRPr sz="3840"/>
            </a:lvl3pPr>
            <a:lvl4pPr indent="-2286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indent="-2286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indent="-2286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indent="-2286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indent="-2286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indent="-2286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b="0" i="0" sz="14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97560" lvl="0" marL="4572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b="0" i="0" sz="8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1628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b="0" i="0" sz="76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9436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9436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9436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9436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9436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94359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1" Type="http://schemas.openxmlformats.org/officeDocument/2006/relationships/image" Target="../media/image1.png"/><Relationship Id="rId10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5.jpg"/><Relationship Id="rId6" Type="http://schemas.openxmlformats.org/officeDocument/2006/relationships/image" Target="../media/image3.jp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22180000" y="4466125"/>
            <a:ext cx="9995100" cy="11250000"/>
          </a:xfrm>
          <a:prstGeom prst="rect">
            <a:avLst/>
          </a:prstGeom>
          <a:noFill/>
          <a:ln cap="flat" cmpd="sng" w="38100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0" y="0"/>
            <a:ext cx="32918400" cy="3509700"/>
          </a:xfrm>
          <a:prstGeom prst="rect">
            <a:avLst/>
          </a:prstGeom>
          <a:solidFill>
            <a:srgbClr val="EF76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6711450" y="328200"/>
            <a:ext cx="142176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Army Research Lab Web Interface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711450" y="1398900"/>
            <a:ext cx="193941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0D0D"/>
                </a:solidFill>
                <a:latin typeface="Arial Black"/>
                <a:ea typeface="Arial Black"/>
                <a:cs typeface="Arial Black"/>
                <a:sym typeface="Arial Black"/>
              </a:rPr>
              <a:t>Team 313: Jose Hernandez, Francisco Malave, Ashok Phatak,</a:t>
            </a:r>
            <a:r>
              <a:rPr lang="en-US" sz="4000"/>
              <a:t> </a:t>
            </a:r>
            <a:endParaRPr sz="4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0D0D"/>
                </a:solidFill>
                <a:latin typeface="Arial Black"/>
                <a:ea typeface="Arial Black"/>
                <a:cs typeface="Arial Black"/>
                <a:sym typeface="Arial Black"/>
              </a:rPr>
              <a:t>Andrew Poirier, Anaice Soares-Concepcion, Yosuf Young</a:t>
            </a:r>
            <a:endParaRPr sz="4000"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0D0D"/>
                </a:solidFill>
                <a:latin typeface="Arial Black"/>
                <a:ea typeface="Arial Black"/>
                <a:cs typeface="Arial Black"/>
                <a:sym typeface="Arial Black"/>
              </a:rPr>
              <a:t>Faculty Advisor: Jerris Hooker, Ph.D.	Sponsor: James Humann, Ph.D.</a:t>
            </a:r>
            <a:endParaRPr sz="4000">
              <a:solidFill>
                <a:srgbClr val="0D0D0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27315575" y="13858525"/>
            <a:ext cx="46461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7: Raytheon Coyote, drone similar to drone implemented</a:t>
            </a:r>
            <a:endParaRPr sz="3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738550" y="4504050"/>
            <a:ext cx="9995100" cy="4224600"/>
          </a:xfrm>
          <a:prstGeom prst="rect">
            <a:avLst/>
          </a:prstGeom>
          <a:noFill/>
          <a:ln cap="flat" cmpd="sng" w="38100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969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r>
              <a:rPr b="0" i="0" lang="en-US" sz="380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motivation behind this project was to improve a pre-existing syste</a:t>
            </a:r>
            <a:r>
              <a:rPr lang="en-US" sz="3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 to control and collect data from a drone. </a:t>
            </a:r>
            <a:endParaRPr sz="1800"/>
          </a:p>
          <a:p>
            <a:pPr indent="-5969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objective of this project is to design, </a:t>
            </a:r>
            <a:endParaRPr sz="38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develop, and</a:t>
            </a: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b="0" i="0" lang="en-US" sz="380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implement a user-friendly web interface to control and collect data from a drone</a:t>
            </a: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 via a Raspberry Pi</a:t>
            </a:r>
            <a:endParaRPr sz="3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 </a:t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group of logos on a black background&#10;&#10;Description automatically generated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139" y="303147"/>
            <a:ext cx="2607809" cy="2927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ted States Army Research Laboratory - Wikipedia"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26166" y="838862"/>
            <a:ext cx="5207682" cy="18274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734325" y="3714000"/>
            <a:ext cx="9995100" cy="61560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anchorCtr="0" anchor="ctr" bIns="30475" lIns="60950" spcFirstLastPara="1" rIns="60950" wrap="square" tIns="304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Motivation &amp; Objective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731750" y="9189550"/>
            <a:ext cx="9995100" cy="61560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anchorCtr="0" anchor="ctr" bIns="30475" lIns="60950" spcFirstLastPara="1" rIns="60950" wrap="square" tIns="304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731750" y="14708500"/>
            <a:ext cx="9995100" cy="61560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anchorCtr="0" anchor="ctr" bIns="30475" lIns="60950" spcFirstLastPara="1" rIns="60950" wrap="square" tIns="304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</a:rPr>
              <a:t>Future Work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11564775" y="3714000"/>
            <a:ext cx="9786600" cy="61560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anchorCtr="0" anchor="ctr" bIns="30475" lIns="60950" spcFirstLastPara="1" rIns="60950" wrap="square" tIns="304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Final Design</a:t>
            </a:r>
            <a:endParaRPr/>
          </a:p>
        </p:txBody>
      </p:sp>
      <p:pic>
        <p:nvPicPr>
          <p:cNvPr descr="A drone flying in the sky&#10;&#10;Description automatically generated"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7374" r="7366" t="0"/>
          <a:stretch/>
        </p:blipFill>
        <p:spPr>
          <a:xfrm>
            <a:off x="27391775" y="9002677"/>
            <a:ext cx="4572001" cy="4572000"/>
          </a:xfrm>
          <a:prstGeom prst="rect">
            <a:avLst/>
          </a:prstGeom>
          <a:noFill/>
          <a:ln cap="flat" cmpd="sng" w="19050">
            <a:solidFill>
              <a:srgbClr val="EF762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p2"/>
          <p:cNvSpPr txBox="1"/>
          <p:nvPr/>
        </p:nvSpPr>
        <p:spPr>
          <a:xfrm>
            <a:off x="22191575" y="16113175"/>
            <a:ext cx="9995100" cy="61560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anchorCtr="0" anchor="ctr" bIns="30475" lIns="60950" spcFirstLastPara="1" rIns="60950" wrap="square" tIns="304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Acknowledgment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756850" y="10032300"/>
            <a:ext cx="9995100" cy="3935100"/>
          </a:xfrm>
          <a:prstGeom prst="rect">
            <a:avLst/>
          </a:prstGeom>
          <a:noFill/>
          <a:ln cap="flat" cmpd="sng" w="38100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We developed a user-friendly web interface that </a:t>
            </a: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allows the user to control certain aspects of the design as well as access certain data and readings</a:t>
            </a:r>
            <a:endParaRPr sz="3800"/>
          </a:p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We simplified the basic functions of the drone</a:t>
            </a: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 UI</a:t>
            </a:r>
            <a:endParaRPr sz="3800"/>
          </a:p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We implemented security measures to ensure a safe and secure work environment.</a:t>
            </a:r>
            <a:endParaRPr sz="38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close-up of a green circuit board&#10;&#10;Description automatically generated"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40954" y="9002685"/>
            <a:ext cx="4572000" cy="4572000"/>
          </a:xfrm>
          <a:prstGeom prst="rect">
            <a:avLst/>
          </a:prstGeom>
          <a:noFill/>
          <a:ln cap="flat" cmpd="sng" w="19050">
            <a:solidFill>
              <a:srgbClr val="EF762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black text on a white background&#10;&#10;Description automatically generated" id="105" name="Google Shape;10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331012" y="4610149"/>
            <a:ext cx="7772402" cy="2448750"/>
          </a:xfrm>
          <a:prstGeom prst="rect">
            <a:avLst/>
          </a:prstGeom>
          <a:noFill/>
          <a:ln cap="flat" cmpd="sng" w="19050">
            <a:solidFill>
              <a:srgbClr val="EF762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" name="Google Shape;106;p2"/>
          <p:cNvSpPr txBox="1"/>
          <p:nvPr/>
        </p:nvSpPr>
        <p:spPr>
          <a:xfrm>
            <a:off x="22189125" y="3713975"/>
            <a:ext cx="9995100" cy="61560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anchorCtr="0" anchor="ctr" bIns="30475" lIns="60950" spcFirstLastPara="1" rIns="60950" wrap="square" tIns="304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</a:rPr>
              <a:t>Software &amp; Hardware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188200" y="16981925"/>
            <a:ext cx="9995100" cy="4021200"/>
          </a:xfrm>
          <a:prstGeom prst="rect">
            <a:avLst/>
          </a:prstGeom>
          <a:noFill/>
          <a:ln cap="flat" cmpd="sng" w="38100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Special thanks to the National Science Innovation Network (NSIN), and The U.S. Army Combat </a:t>
            </a:r>
            <a:r>
              <a:rPr lang="en-US" sz="3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Capabilities</a:t>
            </a:r>
            <a:r>
              <a:rPr lang="en-US" sz="3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Development Command (DEVCOM). Specifically, we would like to thank our Sponsor, Dr. James Humann, for his guidance through the design process.</a:t>
            </a:r>
            <a:endParaRPr sz="3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2464700" y="13858525"/>
            <a:ext cx="46461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6: Raspberry Pi 4 Model B</a:t>
            </a:r>
            <a:endParaRPr sz="3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3407225" y="7187075"/>
            <a:ext cx="77724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5: Robot Operating System (ROS2), software implemented</a:t>
            </a:r>
            <a:endParaRPr sz="3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734800" y="15529325"/>
            <a:ext cx="9995100" cy="5473800"/>
          </a:xfrm>
          <a:prstGeom prst="rect">
            <a:avLst/>
          </a:prstGeom>
          <a:noFill/>
          <a:ln cap="flat" cmpd="sng" w="38100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</a:pP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Plenty</a:t>
            </a: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 of work can still be done in terms of optimizing the Raspberry Pi hardware itself, </a:t>
            </a:r>
            <a:r>
              <a:rPr lang="en-US" sz="3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specifically the </a:t>
            </a:r>
            <a:r>
              <a:rPr lang="en-US" sz="3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temperature for the Raspberry Pi</a:t>
            </a:r>
            <a:endParaRPr sz="3800">
              <a:latin typeface="Garamond"/>
              <a:ea typeface="Garamond"/>
              <a:cs typeface="Garamond"/>
              <a:sym typeface="Garamond"/>
            </a:endParaRPr>
          </a:p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SzPts val="3800"/>
              <a:buFont typeface="Garamond"/>
              <a:buChar char="•"/>
            </a:pP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Many of these improvements involve improving the speed at </a:t>
            </a: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which</a:t>
            </a: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 ROS operates with the project website</a:t>
            </a:r>
            <a:endParaRPr sz="3800">
              <a:latin typeface="Garamond"/>
              <a:ea typeface="Garamond"/>
              <a:cs typeface="Garamond"/>
              <a:sym typeface="Garamond"/>
            </a:endParaRPr>
          </a:p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SzPts val="3800"/>
              <a:buFont typeface="Garamond"/>
              <a:buChar char="•"/>
            </a:pP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Future work and design improvement can go towards the </a:t>
            </a: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networking</a:t>
            </a: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 capabilities of </a:t>
            </a: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the</a:t>
            </a:r>
            <a:endParaRPr sz="3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Garamond"/>
                <a:ea typeface="Garamond"/>
                <a:cs typeface="Garamond"/>
                <a:sym typeface="Garamond"/>
              </a:rPr>
              <a:t> interface</a:t>
            </a:r>
            <a:endParaRPr sz="3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8">
            <a:alphaModFix/>
          </a:blip>
          <a:srcRect b="79930" l="0" r="0" t="0"/>
          <a:stretch/>
        </p:blipFill>
        <p:spPr>
          <a:xfrm>
            <a:off x="11603475" y="7834800"/>
            <a:ext cx="9779701" cy="2212491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9">
            <a:alphaModFix/>
          </a:blip>
          <a:srcRect b="53040" l="0" r="0" t="0"/>
          <a:stretch/>
        </p:blipFill>
        <p:spPr>
          <a:xfrm>
            <a:off x="11600025" y="15288891"/>
            <a:ext cx="9786600" cy="5180576"/>
          </a:xfrm>
          <a:prstGeom prst="rect">
            <a:avLst/>
          </a:prstGeom>
          <a:noFill/>
          <a:ln cap="flat" cmpd="sng" w="19050">
            <a:solidFill>
              <a:srgbClr val="EF762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10">
            <a:alphaModFix/>
          </a:blip>
          <a:srcRect b="70969" l="0" r="0" t="0"/>
          <a:stretch/>
        </p:blipFill>
        <p:spPr>
          <a:xfrm>
            <a:off x="11603475" y="11067900"/>
            <a:ext cx="9779701" cy="3200401"/>
          </a:xfrm>
          <a:prstGeom prst="rect">
            <a:avLst/>
          </a:prstGeom>
          <a:noFill/>
          <a:ln cap="flat" cmpd="sng" w="19050">
            <a:solidFill>
              <a:srgbClr val="EF762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4" name="Google Shape;114;p2"/>
          <p:cNvSpPr txBox="1"/>
          <p:nvPr/>
        </p:nvSpPr>
        <p:spPr>
          <a:xfrm>
            <a:off x="11603475" y="10135500"/>
            <a:ext cx="97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2: Download Files webpage</a:t>
            </a:r>
            <a:endParaRPr sz="3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1603475" y="20539925"/>
            <a:ext cx="97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4: Software Settings webpage</a:t>
            </a:r>
            <a:endParaRPr sz="3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11">
            <a:alphaModFix/>
          </a:blip>
          <a:srcRect b="16366" l="0" r="0" t="0"/>
          <a:stretch/>
        </p:blipFill>
        <p:spPr>
          <a:xfrm>
            <a:off x="11529400" y="4518675"/>
            <a:ext cx="9786601" cy="2448750"/>
          </a:xfrm>
          <a:prstGeom prst="rect">
            <a:avLst/>
          </a:prstGeom>
          <a:noFill/>
          <a:ln cap="flat" cmpd="sng" w="19050">
            <a:solidFill>
              <a:srgbClr val="EF762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p2"/>
          <p:cNvSpPr txBox="1"/>
          <p:nvPr/>
        </p:nvSpPr>
        <p:spPr>
          <a:xfrm>
            <a:off x="11603475" y="6962850"/>
            <a:ext cx="97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1: Home  webpage</a:t>
            </a:r>
            <a:endParaRPr sz="3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1603475" y="14326500"/>
            <a:ext cx="97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3: System Settings webpage</a:t>
            </a:r>
            <a:endParaRPr sz="3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2017-10-10T11:56:34Z</dcterms:created>
  <dc:creator>Laurie Herring</dc:creator>
</cp:coreProperties>
</file>